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67" r:id="rId3"/>
    <p:sldId id="257" r:id="rId4"/>
    <p:sldId id="259" r:id="rId5"/>
    <p:sldId id="270" r:id="rId6"/>
    <p:sldId id="261" r:id="rId7"/>
    <p:sldId id="262" r:id="rId8"/>
    <p:sldId id="268" r:id="rId9"/>
    <p:sldId id="263" r:id="rId10"/>
    <p:sldId id="271" r:id="rId11"/>
    <p:sldId id="265" r:id="rId12"/>
    <p:sldId id="266" r:id="rId13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8B66AF-F0FE-40B0-98E8-08E9D30140B1}" v="3" dt="2020-02-29T20:54:03.729"/>
    <p1510:client id="{E4ACBB26-A398-6341-B330-6E46BA0E334A}" v="1264" dt="2020-02-29T21:45:20.613"/>
    <p1510:client id="{F3330C14-F542-4ED4-9339-636790E62098}" v="203" dt="2020-02-29T20:15:32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6"/>
    <p:restoredTop sz="79747" autoAdjust="0"/>
  </p:normalViewPr>
  <p:slideViewPr>
    <p:cSldViewPr snapToGrid="0">
      <p:cViewPr varScale="1">
        <p:scale>
          <a:sx n="114" d="100"/>
          <a:sy n="114" d="100"/>
        </p:scale>
        <p:origin x="15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02759-A92E-424C-BF2A-8E58880D1E4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1878D-C39C-674A-A1D1-63B82563EFB3}">
      <dgm:prSet/>
      <dgm:spPr/>
      <dgm:t>
        <a:bodyPr/>
        <a:lstStyle/>
        <a:p>
          <a:r>
            <a:rPr lang="en-US"/>
            <a:t>WHY ACCIDENTS</a:t>
          </a:r>
        </a:p>
      </dgm:t>
    </dgm:pt>
    <dgm:pt modelId="{E5B64EC0-3209-8C4E-8F0B-CB0658BE1139}" type="parTrans" cxnId="{8E8307EA-CCF8-5741-AF44-4236B360AC1F}">
      <dgm:prSet/>
      <dgm:spPr/>
      <dgm:t>
        <a:bodyPr/>
        <a:lstStyle/>
        <a:p>
          <a:endParaRPr lang="en-US"/>
        </a:p>
      </dgm:t>
    </dgm:pt>
    <dgm:pt modelId="{3AD9635E-6625-734C-81ED-B5C9C5ABDCE1}" type="sibTrans" cxnId="{8E8307EA-CCF8-5741-AF44-4236B360AC1F}">
      <dgm:prSet/>
      <dgm:spPr/>
      <dgm:t>
        <a:bodyPr/>
        <a:lstStyle/>
        <a:p>
          <a:endParaRPr lang="en-US"/>
        </a:p>
      </dgm:t>
    </dgm:pt>
    <dgm:pt modelId="{BC0B6A30-45A9-994B-8EC1-91A628942223}">
      <dgm:prSet/>
      <dgm:spPr/>
      <dgm:t>
        <a:bodyPr/>
        <a:lstStyle/>
        <a:p>
          <a:r>
            <a:rPr lang="en-US"/>
            <a:t>Why high fatalities in some areas </a:t>
          </a:r>
        </a:p>
      </dgm:t>
    </dgm:pt>
    <dgm:pt modelId="{317CD167-6AFB-0040-B784-4D13643396E5}" type="parTrans" cxnId="{5FCDB432-F459-184E-8412-48DF4B9FD88E}">
      <dgm:prSet/>
      <dgm:spPr/>
      <dgm:t>
        <a:bodyPr/>
        <a:lstStyle/>
        <a:p>
          <a:endParaRPr lang="en-US"/>
        </a:p>
      </dgm:t>
    </dgm:pt>
    <dgm:pt modelId="{3EB043B0-0917-DC44-B51B-32C1A4410D88}" type="sibTrans" cxnId="{5FCDB432-F459-184E-8412-48DF4B9FD88E}">
      <dgm:prSet/>
      <dgm:spPr/>
      <dgm:t>
        <a:bodyPr/>
        <a:lstStyle/>
        <a:p>
          <a:endParaRPr lang="en-US"/>
        </a:p>
      </dgm:t>
    </dgm:pt>
    <dgm:pt modelId="{6BE92662-0ECF-1147-9854-EEFF362CC53F}">
      <dgm:prSet/>
      <dgm:spPr/>
      <dgm:t>
        <a:bodyPr/>
        <a:lstStyle/>
        <a:p>
          <a:r>
            <a:rPr lang="en-US"/>
            <a:t>Driver factors - age, previous record, alcoholic/drug</a:t>
          </a:r>
        </a:p>
      </dgm:t>
    </dgm:pt>
    <dgm:pt modelId="{17E5AD78-7178-4244-93A3-4DE0054C4EAF}" type="parTrans" cxnId="{B3C97E1B-A329-C94B-9439-63902EC3AA11}">
      <dgm:prSet/>
      <dgm:spPr/>
      <dgm:t>
        <a:bodyPr/>
        <a:lstStyle/>
        <a:p>
          <a:endParaRPr lang="en-US"/>
        </a:p>
      </dgm:t>
    </dgm:pt>
    <dgm:pt modelId="{3B9DD5D0-2B7A-CB43-81FA-3ADEC6E2BCCD}" type="sibTrans" cxnId="{B3C97E1B-A329-C94B-9439-63902EC3AA11}">
      <dgm:prSet/>
      <dgm:spPr/>
      <dgm:t>
        <a:bodyPr/>
        <a:lstStyle/>
        <a:p>
          <a:endParaRPr lang="en-US"/>
        </a:p>
      </dgm:t>
    </dgm:pt>
    <dgm:pt modelId="{882049BB-DA8A-D14F-AF94-6214743FAED7}">
      <dgm:prSet/>
      <dgm:spPr/>
      <dgm:t>
        <a:bodyPr/>
        <a:lstStyle/>
        <a:p>
          <a:r>
            <a:rPr lang="en-US"/>
            <a:t>HOW SEVERE</a:t>
          </a:r>
        </a:p>
      </dgm:t>
    </dgm:pt>
    <dgm:pt modelId="{B742EFB8-B2AF-7640-8679-D573ECB16DE9}" type="parTrans" cxnId="{5D77D751-E118-114C-80E3-A980A4EDF9C1}">
      <dgm:prSet/>
      <dgm:spPr/>
      <dgm:t>
        <a:bodyPr/>
        <a:lstStyle/>
        <a:p>
          <a:endParaRPr lang="en-US"/>
        </a:p>
      </dgm:t>
    </dgm:pt>
    <dgm:pt modelId="{ABB88533-F1EF-D141-BE6D-75F63C073130}" type="sibTrans" cxnId="{5D77D751-E118-114C-80E3-A980A4EDF9C1}">
      <dgm:prSet/>
      <dgm:spPr/>
      <dgm:t>
        <a:bodyPr/>
        <a:lstStyle/>
        <a:p>
          <a:endParaRPr lang="en-US"/>
        </a:p>
      </dgm:t>
    </dgm:pt>
    <dgm:pt modelId="{041CE078-9D25-754B-82DC-06DB56F91569}">
      <dgm:prSet/>
      <dgm:spPr/>
      <dgm:t>
        <a:bodyPr/>
        <a:lstStyle/>
        <a:p>
          <a:r>
            <a:rPr lang="en-US"/>
            <a:t>Cost of road crashes</a:t>
          </a:r>
        </a:p>
      </dgm:t>
    </dgm:pt>
    <dgm:pt modelId="{E247861C-8BAC-5A4A-BDC3-94B64535BD37}" type="parTrans" cxnId="{7B306F0F-F349-6443-AB11-5A7B0D9FFC19}">
      <dgm:prSet/>
      <dgm:spPr/>
      <dgm:t>
        <a:bodyPr/>
        <a:lstStyle/>
        <a:p>
          <a:endParaRPr lang="en-US"/>
        </a:p>
      </dgm:t>
    </dgm:pt>
    <dgm:pt modelId="{A5B2C8E6-928D-6647-A37B-747ABE368C2D}" type="sibTrans" cxnId="{7B306F0F-F349-6443-AB11-5A7B0D9FFC19}">
      <dgm:prSet/>
      <dgm:spPr/>
      <dgm:t>
        <a:bodyPr/>
        <a:lstStyle/>
        <a:p>
          <a:endParaRPr lang="en-US"/>
        </a:p>
      </dgm:t>
    </dgm:pt>
    <dgm:pt modelId="{B0E6C683-F8A0-A849-ADB3-D5253C316FAA}">
      <dgm:prSet/>
      <dgm:spPr/>
      <dgm:t>
        <a:bodyPr/>
        <a:lstStyle/>
        <a:p>
          <a:r>
            <a:rPr lang="en-US"/>
            <a:t>Fatalities inside or outside of vehicle</a:t>
          </a:r>
        </a:p>
      </dgm:t>
    </dgm:pt>
    <dgm:pt modelId="{337F7C91-3A20-AC4D-8079-1F3B6A03A4B2}" type="parTrans" cxnId="{38303B3F-1F4B-624D-B122-04F26A991B66}">
      <dgm:prSet/>
      <dgm:spPr/>
      <dgm:t>
        <a:bodyPr/>
        <a:lstStyle/>
        <a:p>
          <a:endParaRPr lang="en-US"/>
        </a:p>
      </dgm:t>
    </dgm:pt>
    <dgm:pt modelId="{5EB48861-6701-F746-92DD-BB4D2206ACBE}" type="sibTrans" cxnId="{38303B3F-1F4B-624D-B122-04F26A991B66}">
      <dgm:prSet/>
      <dgm:spPr/>
      <dgm:t>
        <a:bodyPr/>
        <a:lstStyle/>
        <a:p>
          <a:endParaRPr lang="en-US"/>
        </a:p>
      </dgm:t>
    </dgm:pt>
    <dgm:pt modelId="{DFBF47BC-7F58-0845-A451-8154AC1BB3E2}">
      <dgm:prSet/>
      <dgm:spPr/>
      <dgm:t>
        <a:bodyPr/>
        <a:lstStyle/>
        <a:p>
          <a:r>
            <a:rPr lang="en-US"/>
            <a:t>First harmful/injury- producing event vs most harmful event</a:t>
          </a:r>
        </a:p>
      </dgm:t>
    </dgm:pt>
    <dgm:pt modelId="{263807FB-E312-0946-8F4A-29171B78BA71}" type="parTrans" cxnId="{C461B664-E2DC-CC49-A734-FDBD33C09C45}">
      <dgm:prSet/>
      <dgm:spPr/>
      <dgm:t>
        <a:bodyPr/>
        <a:lstStyle/>
        <a:p>
          <a:endParaRPr lang="en-US"/>
        </a:p>
      </dgm:t>
    </dgm:pt>
    <dgm:pt modelId="{815E14E8-3488-0843-A1A6-498301F79E6C}" type="sibTrans" cxnId="{C461B664-E2DC-CC49-A734-FDBD33C09C45}">
      <dgm:prSet/>
      <dgm:spPr/>
      <dgm:t>
        <a:bodyPr/>
        <a:lstStyle/>
        <a:p>
          <a:endParaRPr lang="en-US"/>
        </a:p>
      </dgm:t>
    </dgm:pt>
    <dgm:pt modelId="{4ADCD08C-936E-8D42-BA70-27BAEFACF744}">
      <dgm:prSet/>
      <dgm:spPr/>
      <dgm:t>
        <a:bodyPr/>
        <a:lstStyle/>
        <a:p>
          <a:r>
            <a:rPr lang="en-US"/>
            <a:t>Time taken from accident to notification to hospital vs fatalities</a:t>
          </a:r>
        </a:p>
      </dgm:t>
    </dgm:pt>
    <dgm:pt modelId="{E60AB716-3BE4-4848-BEF3-02AD926A434F}" type="parTrans" cxnId="{EF7FD717-EDAC-164D-BB5C-A6F4A17E01CC}">
      <dgm:prSet/>
      <dgm:spPr/>
      <dgm:t>
        <a:bodyPr/>
        <a:lstStyle/>
        <a:p>
          <a:endParaRPr lang="en-US"/>
        </a:p>
      </dgm:t>
    </dgm:pt>
    <dgm:pt modelId="{A6B584A3-2509-7A4B-A386-1811F09C5F59}" type="sibTrans" cxnId="{EF7FD717-EDAC-164D-BB5C-A6F4A17E01CC}">
      <dgm:prSet/>
      <dgm:spPr/>
      <dgm:t>
        <a:bodyPr/>
        <a:lstStyle/>
        <a:p>
          <a:endParaRPr lang="en-US"/>
        </a:p>
      </dgm:t>
    </dgm:pt>
    <dgm:pt modelId="{47E83C32-61C4-A24A-A9C0-78F2D74338E5}">
      <dgm:prSet/>
      <dgm:spPr/>
      <dgm:t>
        <a:bodyPr/>
        <a:lstStyle/>
        <a:p>
          <a:r>
            <a:rPr lang="en-US"/>
            <a:t>WHAT SITUATIONS</a:t>
          </a:r>
        </a:p>
      </dgm:t>
    </dgm:pt>
    <dgm:pt modelId="{3A9591C8-6081-8B47-8F47-C631521383F3}" type="parTrans" cxnId="{3448AD1D-E52A-2E48-8B98-FF76FA865EC3}">
      <dgm:prSet/>
      <dgm:spPr/>
      <dgm:t>
        <a:bodyPr/>
        <a:lstStyle/>
        <a:p>
          <a:endParaRPr lang="en-US"/>
        </a:p>
      </dgm:t>
    </dgm:pt>
    <dgm:pt modelId="{4C33302A-6EBD-B74D-AD1A-DEBAAA18F867}" type="sibTrans" cxnId="{3448AD1D-E52A-2E48-8B98-FF76FA865EC3}">
      <dgm:prSet/>
      <dgm:spPr/>
      <dgm:t>
        <a:bodyPr/>
        <a:lstStyle/>
        <a:p>
          <a:endParaRPr lang="en-US"/>
        </a:p>
      </dgm:t>
    </dgm:pt>
    <dgm:pt modelId="{CAA2370C-B13C-CE4B-A843-E27FD2BFB368}">
      <dgm:prSet/>
      <dgm:spPr/>
      <dgm:t>
        <a:bodyPr/>
        <a:lstStyle/>
        <a:p>
          <a:r>
            <a:rPr lang="en-US"/>
            <a:t>Which geographical locations are more accident prone ?</a:t>
          </a:r>
        </a:p>
      </dgm:t>
    </dgm:pt>
    <dgm:pt modelId="{10C6735D-FA07-2341-A200-9339CD3C7B74}" type="parTrans" cxnId="{7F310989-6105-124D-B88E-FBE402D09DD3}">
      <dgm:prSet/>
      <dgm:spPr/>
      <dgm:t>
        <a:bodyPr/>
        <a:lstStyle/>
        <a:p>
          <a:endParaRPr lang="en-US"/>
        </a:p>
      </dgm:t>
    </dgm:pt>
    <dgm:pt modelId="{DFFE5651-A9B3-3A49-8B1B-F4B9B02C6BEE}" type="sibTrans" cxnId="{7F310989-6105-124D-B88E-FBE402D09DD3}">
      <dgm:prSet/>
      <dgm:spPr/>
      <dgm:t>
        <a:bodyPr/>
        <a:lstStyle/>
        <a:p>
          <a:endParaRPr lang="en-US"/>
        </a:p>
      </dgm:t>
    </dgm:pt>
    <dgm:pt modelId="{8FD19FEC-61BF-1F47-940F-6C9A8444AEC3}">
      <dgm:prSet/>
      <dgm:spPr/>
      <dgm:t>
        <a:bodyPr/>
        <a:lstStyle/>
        <a:p>
          <a:r>
            <a:rPr lang="en-US"/>
            <a:t>Which type of vehicles are prone	</a:t>
          </a:r>
        </a:p>
      </dgm:t>
    </dgm:pt>
    <dgm:pt modelId="{B0A1DC99-0E7F-B246-8EAD-CBEAB0F45D94}" type="parTrans" cxnId="{913E02E9-F609-EE4E-AE00-EA82D666308D}">
      <dgm:prSet/>
      <dgm:spPr/>
      <dgm:t>
        <a:bodyPr/>
        <a:lstStyle/>
        <a:p>
          <a:endParaRPr lang="en-US"/>
        </a:p>
      </dgm:t>
    </dgm:pt>
    <dgm:pt modelId="{82CA2CE4-C3DA-5A4B-8A24-8F2812015AFF}" type="sibTrans" cxnId="{913E02E9-F609-EE4E-AE00-EA82D666308D}">
      <dgm:prSet/>
      <dgm:spPr/>
      <dgm:t>
        <a:bodyPr/>
        <a:lstStyle/>
        <a:p>
          <a:endParaRPr lang="en-US"/>
        </a:p>
      </dgm:t>
    </dgm:pt>
    <dgm:pt modelId="{8DD83C7D-0400-AD48-A88A-71876D397AE0}">
      <dgm:prSet/>
      <dgm:spPr/>
      <dgm:t>
        <a:bodyPr/>
        <a:lstStyle/>
        <a:p>
          <a:r>
            <a:rPr lang="en-US"/>
            <a:t>Comparison for accidents and fatalities across time and region</a:t>
          </a:r>
        </a:p>
      </dgm:t>
    </dgm:pt>
    <dgm:pt modelId="{40C85627-896C-7941-90D7-54BB79267DFB}" type="parTrans" cxnId="{47E9980C-2F03-AA45-899C-F78A5C95073C}">
      <dgm:prSet/>
      <dgm:spPr/>
      <dgm:t>
        <a:bodyPr/>
        <a:lstStyle/>
        <a:p>
          <a:endParaRPr lang="en-US"/>
        </a:p>
      </dgm:t>
    </dgm:pt>
    <dgm:pt modelId="{C12C0C66-E3C4-BB45-8B0C-804E9615B055}" type="sibTrans" cxnId="{47E9980C-2F03-AA45-899C-F78A5C95073C}">
      <dgm:prSet/>
      <dgm:spPr/>
      <dgm:t>
        <a:bodyPr/>
        <a:lstStyle/>
        <a:p>
          <a:endParaRPr lang="en-US"/>
        </a:p>
      </dgm:t>
    </dgm:pt>
    <dgm:pt modelId="{CCD4B41F-5DB5-E943-A4B6-18765E71DCC1}">
      <dgm:prSet/>
      <dgm:spPr/>
      <dgm:t>
        <a:bodyPr/>
        <a:lstStyle/>
        <a:p>
          <a:r>
            <a:rPr lang="en-US"/>
            <a:t>When do accidents happen typically - on a day, in a year</a:t>
          </a:r>
        </a:p>
      </dgm:t>
    </dgm:pt>
    <dgm:pt modelId="{6121DD8E-6690-CD42-8367-02AE5D74AEB8}" type="parTrans" cxnId="{C5F63BD0-FCFC-884F-BE08-38CC7A2FF699}">
      <dgm:prSet/>
      <dgm:spPr/>
      <dgm:t>
        <a:bodyPr/>
        <a:lstStyle/>
        <a:p>
          <a:endParaRPr lang="en-US"/>
        </a:p>
      </dgm:t>
    </dgm:pt>
    <dgm:pt modelId="{0D110CDF-4B7D-C546-B8DF-D779B19A879F}" type="sibTrans" cxnId="{C5F63BD0-FCFC-884F-BE08-38CC7A2FF699}">
      <dgm:prSet/>
      <dgm:spPr/>
      <dgm:t>
        <a:bodyPr/>
        <a:lstStyle/>
        <a:p>
          <a:endParaRPr lang="en-US"/>
        </a:p>
      </dgm:t>
    </dgm:pt>
    <dgm:pt modelId="{E1F47513-4BC5-5A48-B034-BD155D8A6FDC}">
      <dgm:prSet/>
      <dgm:spPr/>
      <dgm:t>
        <a:bodyPr/>
        <a:lstStyle/>
        <a:p>
          <a:r>
            <a:rPr lang="en-US" dirty="0"/>
            <a:t>Manner of collision</a:t>
          </a:r>
        </a:p>
      </dgm:t>
    </dgm:pt>
    <dgm:pt modelId="{FD80D891-ABB4-0E46-9289-F9F3077316A8}" type="parTrans" cxnId="{2238225E-6F11-8C44-8EE9-45637E2EEA34}">
      <dgm:prSet/>
      <dgm:spPr/>
      <dgm:t>
        <a:bodyPr/>
        <a:lstStyle/>
        <a:p>
          <a:endParaRPr lang="en-US"/>
        </a:p>
      </dgm:t>
    </dgm:pt>
    <dgm:pt modelId="{3FF6ACFD-E360-874D-913C-29A76606A3AE}" type="sibTrans" cxnId="{2238225E-6F11-8C44-8EE9-45637E2EEA34}">
      <dgm:prSet/>
      <dgm:spPr/>
      <dgm:t>
        <a:bodyPr/>
        <a:lstStyle/>
        <a:p>
          <a:endParaRPr lang="en-US"/>
        </a:p>
      </dgm:t>
    </dgm:pt>
    <dgm:pt modelId="{61D4565E-03F4-9340-861D-0A070E670886}">
      <dgm:prSet/>
      <dgm:spPr/>
      <dgm:t>
        <a:bodyPr/>
        <a:lstStyle/>
        <a:p>
          <a:r>
            <a:rPr lang="en-US" dirty="0"/>
            <a:t>Pre-crash state of vehicle and attempted maneuver - fatality</a:t>
          </a:r>
        </a:p>
      </dgm:t>
    </dgm:pt>
    <dgm:pt modelId="{A23B2DFD-D8A9-1946-939B-C509FC4E2929}" type="parTrans" cxnId="{B4696BAD-5565-B84A-AB84-C96EAFEE7497}">
      <dgm:prSet/>
      <dgm:spPr/>
      <dgm:t>
        <a:bodyPr/>
        <a:lstStyle/>
        <a:p>
          <a:endParaRPr lang="en-US"/>
        </a:p>
      </dgm:t>
    </dgm:pt>
    <dgm:pt modelId="{BAD9EC30-BE46-7341-A8FA-E160BFD7A7C0}" type="sibTrans" cxnId="{B4696BAD-5565-B84A-AB84-C96EAFEE7497}">
      <dgm:prSet/>
      <dgm:spPr/>
      <dgm:t>
        <a:bodyPr/>
        <a:lstStyle/>
        <a:p>
          <a:endParaRPr lang="en-US"/>
        </a:p>
      </dgm:t>
    </dgm:pt>
    <dgm:pt modelId="{C562E8AD-1B26-C64B-A7AB-BCD8A40326B1}" type="pres">
      <dgm:prSet presAssocID="{F5E02759-A92E-424C-BF2A-8E58880D1E45}" presName="Name0" presStyleCnt="0">
        <dgm:presLayoutVars>
          <dgm:dir/>
          <dgm:animLvl val="lvl"/>
          <dgm:resizeHandles val="exact"/>
        </dgm:presLayoutVars>
      </dgm:prSet>
      <dgm:spPr/>
    </dgm:pt>
    <dgm:pt modelId="{3F840631-0AB6-894D-8A3A-50EC77606B4F}" type="pres">
      <dgm:prSet presAssocID="{DE81878D-C39C-674A-A1D1-63B82563EFB3}" presName="composite" presStyleCnt="0"/>
      <dgm:spPr/>
    </dgm:pt>
    <dgm:pt modelId="{825A9713-64BA-9949-AC88-0E71CDBEE0AC}" type="pres">
      <dgm:prSet presAssocID="{DE81878D-C39C-674A-A1D1-63B82563EFB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C45167A-70C9-4B45-83E0-B3F92DC349C7}" type="pres">
      <dgm:prSet presAssocID="{DE81878D-C39C-674A-A1D1-63B82563EFB3}" presName="desTx" presStyleLbl="alignAccFollowNode1" presStyleIdx="0" presStyleCnt="3" custLinFactNeighborX="-16176" custLinFactNeighborY="1575">
        <dgm:presLayoutVars>
          <dgm:bulletEnabled val="1"/>
        </dgm:presLayoutVars>
      </dgm:prSet>
      <dgm:spPr/>
    </dgm:pt>
    <dgm:pt modelId="{670ECCA0-D507-EC49-A33B-F2F590B1A414}" type="pres">
      <dgm:prSet presAssocID="{3AD9635E-6625-734C-81ED-B5C9C5ABDCE1}" presName="space" presStyleCnt="0"/>
      <dgm:spPr/>
    </dgm:pt>
    <dgm:pt modelId="{08EE3D2B-2201-BC4D-A480-3E817A6ED2D7}" type="pres">
      <dgm:prSet presAssocID="{882049BB-DA8A-D14F-AF94-6214743FAED7}" presName="composite" presStyleCnt="0"/>
      <dgm:spPr/>
    </dgm:pt>
    <dgm:pt modelId="{898B8BFC-FC45-514F-AF33-2893CCAC811A}" type="pres">
      <dgm:prSet presAssocID="{882049BB-DA8A-D14F-AF94-6214743FAED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58AAB59-E85A-6C4F-A2B9-ED97A7EA3205}" type="pres">
      <dgm:prSet presAssocID="{882049BB-DA8A-D14F-AF94-6214743FAED7}" presName="desTx" presStyleLbl="alignAccFollowNode1" presStyleIdx="1" presStyleCnt="3">
        <dgm:presLayoutVars>
          <dgm:bulletEnabled val="1"/>
        </dgm:presLayoutVars>
      </dgm:prSet>
      <dgm:spPr/>
    </dgm:pt>
    <dgm:pt modelId="{A38B7CF8-82B0-3D40-A988-5C52198CAAD1}" type="pres">
      <dgm:prSet presAssocID="{ABB88533-F1EF-D141-BE6D-75F63C073130}" presName="space" presStyleCnt="0"/>
      <dgm:spPr/>
    </dgm:pt>
    <dgm:pt modelId="{D85DB64C-23EC-F44E-A2DC-2BA4F8E544B0}" type="pres">
      <dgm:prSet presAssocID="{47E83C32-61C4-A24A-A9C0-78F2D74338E5}" presName="composite" presStyleCnt="0"/>
      <dgm:spPr/>
    </dgm:pt>
    <dgm:pt modelId="{95DA5C47-6ADD-AA4C-B32A-2621C30C0DD4}" type="pres">
      <dgm:prSet presAssocID="{47E83C32-61C4-A24A-A9C0-78F2D74338E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A663055-B35E-B14E-B59E-48AE078F8F83}" type="pres">
      <dgm:prSet presAssocID="{47E83C32-61C4-A24A-A9C0-78F2D74338E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7E9980C-2F03-AA45-899C-F78A5C95073C}" srcId="{47E83C32-61C4-A24A-A9C0-78F2D74338E5}" destId="{8DD83C7D-0400-AD48-A88A-71876D397AE0}" srcOrd="2" destOrd="0" parTransId="{40C85627-896C-7941-90D7-54BB79267DFB}" sibTransId="{C12C0C66-E3C4-BB45-8B0C-804E9615B055}"/>
    <dgm:cxn modelId="{7B306F0F-F349-6443-AB11-5A7B0D9FFC19}" srcId="{882049BB-DA8A-D14F-AF94-6214743FAED7}" destId="{041CE078-9D25-754B-82DC-06DB56F91569}" srcOrd="0" destOrd="0" parTransId="{E247861C-8BAC-5A4A-BDC3-94B64535BD37}" sibTransId="{A5B2C8E6-928D-6647-A37B-747ABE368C2D}"/>
    <dgm:cxn modelId="{E8CA7512-4DC3-0D4B-AFFA-9DADE94CD391}" type="presOf" srcId="{8FD19FEC-61BF-1F47-940F-6C9A8444AEC3}" destId="{3A663055-B35E-B14E-B59E-48AE078F8F83}" srcOrd="0" destOrd="1" presId="urn:microsoft.com/office/officeart/2005/8/layout/hList1"/>
    <dgm:cxn modelId="{EF7FD717-EDAC-164D-BB5C-A6F4A17E01CC}" srcId="{882049BB-DA8A-D14F-AF94-6214743FAED7}" destId="{4ADCD08C-936E-8D42-BA70-27BAEFACF744}" srcOrd="3" destOrd="0" parTransId="{E60AB716-3BE4-4848-BEF3-02AD926A434F}" sibTransId="{A6B584A3-2509-7A4B-A386-1811F09C5F59}"/>
    <dgm:cxn modelId="{B3C97E1B-A329-C94B-9439-63902EC3AA11}" srcId="{DE81878D-C39C-674A-A1D1-63B82563EFB3}" destId="{6BE92662-0ECF-1147-9854-EEFF362CC53F}" srcOrd="1" destOrd="0" parTransId="{17E5AD78-7178-4244-93A3-4DE0054C4EAF}" sibTransId="{3B9DD5D0-2B7A-CB43-81FA-3ADEC6E2BCCD}"/>
    <dgm:cxn modelId="{3448AD1D-E52A-2E48-8B98-FF76FA865EC3}" srcId="{F5E02759-A92E-424C-BF2A-8E58880D1E45}" destId="{47E83C32-61C4-A24A-A9C0-78F2D74338E5}" srcOrd="2" destOrd="0" parTransId="{3A9591C8-6081-8B47-8F47-C631521383F3}" sibTransId="{4C33302A-6EBD-B74D-AD1A-DEBAAA18F867}"/>
    <dgm:cxn modelId="{5FCDB432-F459-184E-8412-48DF4B9FD88E}" srcId="{DE81878D-C39C-674A-A1D1-63B82563EFB3}" destId="{BC0B6A30-45A9-994B-8EC1-91A628942223}" srcOrd="0" destOrd="0" parTransId="{317CD167-6AFB-0040-B784-4D13643396E5}" sibTransId="{3EB043B0-0917-DC44-B51B-32C1A4410D88}"/>
    <dgm:cxn modelId="{9B0FD036-AAC9-5249-9C52-811E02F0B118}" type="presOf" srcId="{47E83C32-61C4-A24A-A9C0-78F2D74338E5}" destId="{95DA5C47-6ADD-AA4C-B32A-2621C30C0DD4}" srcOrd="0" destOrd="0" presId="urn:microsoft.com/office/officeart/2005/8/layout/hList1"/>
    <dgm:cxn modelId="{38303B3F-1F4B-624D-B122-04F26A991B66}" srcId="{882049BB-DA8A-D14F-AF94-6214743FAED7}" destId="{B0E6C683-F8A0-A849-ADB3-D5253C316FAA}" srcOrd="1" destOrd="0" parTransId="{337F7C91-3A20-AC4D-8079-1F3B6A03A4B2}" sibTransId="{5EB48861-6701-F746-92DD-BB4D2206ACBE}"/>
    <dgm:cxn modelId="{6DDED03F-E173-624A-AB58-69BDEB137E31}" type="presOf" srcId="{8DD83C7D-0400-AD48-A88A-71876D397AE0}" destId="{3A663055-B35E-B14E-B59E-48AE078F8F83}" srcOrd="0" destOrd="2" presId="urn:microsoft.com/office/officeart/2005/8/layout/hList1"/>
    <dgm:cxn modelId="{7B50ED44-4D49-A140-8E95-19B51090D56A}" type="presOf" srcId="{4ADCD08C-936E-8D42-BA70-27BAEFACF744}" destId="{858AAB59-E85A-6C4F-A2B9-ED97A7EA3205}" srcOrd="0" destOrd="3" presId="urn:microsoft.com/office/officeart/2005/8/layout/hList1"/>
    <dgm:cxn modelId="{2F3F9A47-9E2F-B749-ACBB-F4BBF5211E70}" type="presOf" srcId="{CAA2370C-B13C-CE4B-A843-E27FD2BFB368}" destId="{3A663055-B35E-B14E-B59E-48AE078F8F83}" srcOrd="0" destOrd="0" presId="urn:microsoft.com/office/officeart/2005/8/layout/hList1"/>
    <dgm:cxn modelId="{5D77D751-E118-114C-80E3-A980A4EDF9C1}" srcId="{F5E02759-A92E-424C-BF2A-8E58880D1E45}" destId="{882049BB-DA8A-D14F-AF94-6214743FAED7}" srcOrd="1" destOrd="0" parTransId="{B742EFB8-B2AF-7640-8679-D573ECB16DE9}" sibTransId="{ABB88533-F1EF-D141-BE6D-75F63C073130}"/>
    <dgm:cxn modelId="{2238225E-6F11-8C44-8EE9-45637E2EEA34}" srcId="{47E83C32-61C4-A24A-A9C0-78F2D74338E5}" destId="{E1F47513-4BC5-5A48-B034-BD155D8A6FDC}" srcOrd="4" destOrd="0" parTransId="{FD80D891-ABB4-0E46-9289-F9F3077316A8}" sibTransId="{3FF6ACFD-E360-874D-913C-29A76606A3AE}"/>
    <dgm:cxn modelId="{6B6A245F-5CEE-2F41-954C-86CAED3D0416}" type="presOf" srcId="{B0E6C683-F8A0-A849-ADB3-D5253C316FAA}" destId="{858AAB59-E85A-6C4F-A2B9-ED97A7EA3205}" srcOrd="0" destOrd="1" presId="urn:microsoft.com/office/officeart/2005/8/layout/hList1"/>
    <dgm:cxn modelId="{C461B664-E2DC-CC49-A734-FDBD33C09C45}" srcId="{882049BB-DA8A-D14F-AF94-6214743FAED7}" destId="{DFBF47BC-7F58-0845-A451-8154AC1BB3E2}" srcOrd="2" destOrd="0" parTransId="{263807FB-E312-0946-8F4A-29171B78BA71}" sibTransId="{815E14E8-3488-0843-A1A6-498301F79E6C}"/>
    <dgm:cxn modelId="{C82CAF78-DE42-FA4C-9184-937E6C7A33EC}" type="presOf" srcId="{61D4565E-03F4-9340-861D-0A070E670886}" destId="{3A663055-B35E-B14E-B59E-48AE078F8F83}" srcOrd="0" destOrd="5" presId="urn:microsoft.com/office/officeart/2005/8/layout/hList1"/>
    <dgm:cxn modelId="{7C1AAC7D-B006-C346-B430-2F2530D74F02}" type="presOf" srcId="{DE81878D-C39C-674A-A1D1-63B82563EFB3}" destId="{825A9713-64BA-9949-AC88-0E71CDBEE0AC}" srcOrd="0" destOrd="0" presId="urn:microsoft.com/office/officeart/2005/8/layout/hList1"/>
    <dgm:cxn modelId="{7F310989-6105-124D-B88E-FBE402D09DD3}" srcId="{47E83C32-61C4-A24A-A9C0-78F2D74338E5}" destId="{CAA2370C-B13C-CE4B-A843-E27FD2BFB368}" srcOrd="0" destOrd="0" parTransId="{10C6735D-FA07-2341-A200-9339CD3C7B74}" sibTransId="{DFFE5651-A9B3-3A49-8B1B-F4B9B02C6BEE}"/>
    <dgm:cxn modelId="{C631658B-A687-1B4D-940F-EC02D3D18BB5}" type="presOf" srcId="{CCD4B41F-5DB5-E943-A4B6-18765E71DCC1}" destId="{3A663055-B35E-B14E-B59E-48AE078F8F83}" srcOrd="0" destOrd="3" presId="urn:microsoft.com/office/officeart/2005/8/layout/hList1"/>
    <dgm:cxn modelId="{B4696BAD-5565-B84A-AB84-C96EAFEE7497}" srcId="{47E83C32-61C4-A24A-A9C0-78F2D74338E5}" destId="{61D4565E-03F4-9340-861D-0A070E670886}" srcOrd="5" destOrd="0" parTransId="{A23B2DFD-D8A9-1946-939B-C509FC4E2929}" sibTransId="{BAD9EC30-BE46-7341-A8FA-E160BFD7A7C0}"/>
    <dgm:cxn modelId="{9CA537B4-DB7B-064B-85A7-BAE4B9C4CE09}" type="presOf" srcId="{E1F47513-4BC5-5A48-B034-BD155D8A6FDC}" destId="{3A663055-B35E-B14E-B59E-48AE078F8F83}" srcOrd="0" destOrd="4" presId="urn:microsoft.com/office/officeart/2005/8/layout/hList1"/>
    <dgm:cxn modelId="{0B911EBF-BA7F-F644-8128-E80097E8F565}" type="presOf" srcId="{041CE078-9D25-754B-82DC-06DB56F91569}" destId="{858AAB59-E85A-6C4F-A2B9-ED97A7EA3205}" srcOrd="0" destOrd="0" presId="urn:microsoft.com/office/officeart/2005/8/layout/hList1"/>
    <dgm:cxn modelId="{D717B4C3-FB1A-CC40-A20F-53AC06568B87}" type="presOf" srcId="{BC0B6A30-45A9-994B-8EC1-91A628942223}" destId="{AC45167A-70C9-4B45-83E0-B3F92DC349C7}" srcOrd="0" destOrd="0" presId="urn:microsoft.com/office/officeart/2005/8/layout/hList1"/>
    <dgm:cxn modelId="{C9825FC5-F0E9-DC4B-8893-4F38C8622E5B}" type="presOf" srcId="{F5E02759-A92E-424C-BF2A-8E58880D1E45}" destId="{C562E8AD-1B26-C64B-A7AB-BCD8A40326B1}" srcOrd="0" destOrd="0" presId="urn:microsoft.com/office/officeart/2005/8/layout/hList1"/>
    <dgm:cxn modelId="{C5F63BD0-FCFC-884F-BE08-38CC7A2FF699}" srcId="{47E83C32-61C4-A24A-A9C0-78F2D74338E5}" destId="{CCD4B41F-5DB5-E943-A4B6-18765E71DCC1}" srcOrd="3" destOrd="0" parTransId="{6121DD8E-6690-CD42-8367-02AE5D74AEB8}" sibTransId="{0D110CDF-4B7D-C546-B8DF-D779B19A879F}"/>
    <dgm:cxn modelId="{1A57A8E1-0F53-EA45-A651-8AFFB8A12CD7}" type="presOf" srcId="{6BE92662-0ECF-1147-9854-EEFF362CC53F}" destId="{AC45167A-70C9-4B45-83E0-B3F92DC349C7}" srcOrd="0" destOrd="1" presId="urn:microsoft.com/office/officeart/2005/8/layout/hList1"/>
    <dgm:cxn modelId="{913E02E9-F609-EE4E-AE00-EA82D666308D}" srcId="{47E83C32-61C4-A24A-A9C0-78F2D74338E5}" destId="{8FD19FEC-61BF-1F47-940F-6C9A8444AEC3}" srcOrd="1" destOrd="0" parTransId="{B0A1DC99-0E7F-B246-8EAD-CBEAB0F45D94}" sibTransId="{82CA2CE4-C3DA-5A4B-8A24-8F2812015AFF}"/>
    <dgm:cxn modelId="{8E8307EA-CCF8-5741-AF44-4236B360AC1F}" srcId="{F5E02759-A92E-424C-BF2A-8E58880D1E45}" destId="{DE81878D-C39C-674A-A1D1-63B82563EFB3}" srcOrd="0" destOrd="0" parTransId="{E5B64EC0-3209-8C4E-8F0B-CB0658BE1139}" sibTransId="{3AD9635E-6625-734C-81ED-B5C9C5ABDCE1}"/>
    <dgm:cxn modelId="{DCDD5BF5-1547-164F-A0EE-24943CF4D0C9}" type="presOf" srcId="{DFBF47BC-7F58-0845-A451-8154AC1BB3E2}" destId="{858AAB59-E85A-6C4F-A2B9-ED97A7EA3205}" srcOrd="0" destOrd="2" presId="urn:microsoft.com/office/officeart/2005/8/layout/hList1"/>
    <dgm:cxn modelId="{B303DDF6-7129-554D-842F-88C1E8AC5AE8}" type="presOf" srcId="{882049BB-DA8A-D14F-AF94-6214743FAED7}" destId="{898B8BFC-FC45-514F-AF33-2893CCAC811A}" srcOrd="0" destOrd="0" presId="urn:microsoft.com/office/officeart/2005/8/layout/hList1"/>
    <dgm:cxn modelId="{5BDC231E-CC1D-7045-93DF-F1107133F8BB}" type="presParOf" srcId="{C562E8AD-1B26-C64B-A7AB-BCD8A40326B1}" destId="{3F840631-0AB6-894D-8A3A-50EC77606B4F}" srcOrd="0" destOrd="0" presId="urn:microsoft.com/office/officeart/2005/8/layout/hList1"/>
    <dgm:cxn modelId="{CDF2ECF7-0152-974E-A72F-158B72FCE23D}" type="presParOf" srcId="{3F840631-0AB6-894D-8A3A-50EC77606B4F}" destId="{825A9713-64BA-9949-AC88-0E71CDBEE0AC}" srcOrd="0" destOrd="0" presId="urn:microsoft.com/office/officeart/2005/8/layout/hList1"/>
    <dgm:cxn modelId="{6EACE232-DCD1-B246-AAF6-2770A2CC2BF2}" type="presParOf" srcId="{3F840631-0AB6-894D-8A3A-50EC77606B4F}" destId="{AC45167A-70C9-4B45-83E0-B3F92DC349C7}" srcOrd="1" destOrd="0" presId="urn:microsoft.com/office/officeart/2005/8/layout/hList1"/>
    <dgm:cxn modelId="{1FEBE193-084B-4743-92A2-53A743DC2A00}" type="presParOf" srcId="{C562E8AD-1B26-C64B-A7AB-BCD8A40326B1}" destId="{670ECCA0-D507-EC49-A33B-F2F590B1A414}" srcOrd="1" destOrd="0" presId="urn:microsoft.com/office/officeart/2005/8/layout/hList1"/>
    <dgm:cxn modelId="{0C6614BD-4374-7E41-AD97-30DE25E657CA}" type="presParOf" srcId="{C562E8AD-1B26-C64B-A7AB-BCD8A40326B1}" destId="{08EE3D2B-2201-BC4D-A480-3E817A6ED2D7}" srcOrd="2" destOrd="0" presId="urn:microsoft.com/office/officeart/2005/8/layout/hList1"/>
    <dgm:cxn modelId="{95357E21-CEFB-9346-A2F0-8FC587E6CF65}" type="presParOf" srcId="{08EE3D2B-2201-BC4D-A480-3E817A6ED2D7}" destId="{898B8BFC-FC45-514F-AF33-2893CCAC811A}" srcOrd="0" destOrd="0" presId="urn:microsoft.com/office/officeart/2005/8/layout/hList1"/>
    <dgm:cxn modelId="{47414E58-1C6C-704E-9EE2-73CD2DF93C10}" type="presParOf" srcId="{08EE3D2B-2201-BC4D-A480-3E817A6ED2D7}" destId="{858AAB59-E85A-6C4F-A2B9-ED97A7EA3205}" srcOrd="1" destOrd="0" presId="urn:microsoft.com/office/officeart/2005/8/layout/hList1"/>
    <dgm:cxn modelId="{D997594C-5483-2648-AED9-7C86C71C1990}" type="presParOf" srcId="{C562E8AD-1B26-C64B-A7AB-BCD8A40326B1}" destId="{A38B7CF8-82B0-3D40-A988-5C52198CAAD1}" srcOrd="3" destOrd="0" presId="urn:microsoft.com/office/officeart/2005/8/layout/hList1"/>
    <dgm:cxn modelId="{28463CE6-5655-3A4A-932C-9F6CCA017F8F}" type="presParOf" srcId="{C562E8AD-1B26-C64B-A7AB-BCD8A40326B1}" destId="{D85DB64C-23EC-F44E-A2DC-2BA4F8E544B0}" srcOrd="4" destOrd="0" presId="urn:microsoft.com/office/officeart/2005/8/layout/hList1"/>
    <dgm:cxn modelId="{EBCCDC36-A3B2-0F4A-95BE-ABA8130BB62E}" type="presParOf" srcId="{D85DB64C-23EC-F44E-A2DC-2BA4F8E544B0}" destId="{95DA5C47-6ADD-AA4C-B32A-2621C30C0DD4}" srcOrd="0" destOrd="0" presId="urn:microsoft.com/office/officeart/2005/8/layout/hList1"/>
    <dgm:cxn modelId="{6194CC8B-4580-2F43-824C-C99E9232AAF1}" type="presParOf" srcId="{D85DB64C-23EC-F44E-A2DC-2BA4F8E544B0}" destId="{3A663055-B35E-B14E-B59E-48AE078F8F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A9713-64BA-9949-AC88-0E71CDBEE0AC}">
      <dsp:nvSpPr>
        <dsp:cNvPr id="0" name=""/>
        <dsp:cNvSpPr/>
      </dsp:nvSpPr>
      <dsp:spPr>
        <a:xfrm>
          <a:off x="2197" y="195934"/>
          <a:ext cx="2142105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WHY ACCIDENTS</a:t>
          </a:r>
        </a:p>
      </dsp:txBody>
      <dsp:txXfrm>
        <a:off x="2197" y="195934"/>
        <a:ext cx="2142105" cy="316800"/>
      </dsp:txXfrm>
    </dsp:sp>
    <dsp:sp modelId="{AC45167A-70C9-4B45-83E0-B3F92DC349C7}">
      <dsp:nvSpPr>
        <dsp:cNvPr id="0" name=""/>
        <dsp:cNvSpPr/>
      </dsp:nvSpPr>
      <dsp:spPr>
        <a:xfrm>
          <a:off x="0" y="541603"/>
          <a:ext cx="2142105" cy="1832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Why high fatalities in some areas 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Driver factors - age, previous record, alcoholic/drug</a:t>
          </a:r>
        </a:p>
      </dsp:txBody>
      <dsp:txXfrm>
        <a:off x="0" y="541603"/>
        <a:ext cx="2142105" cy="1832930"/>
      </dsp:txXfrm>
    </dsp:sp>
    <dsp:sp modelId="{898B8BFC-FC45-514F-AF33-2893CCAC811A}">
      <dsp:nvSpPr>
        <dsp:cNvPr id="0" name=""/>
        <dsp:cNvSpPr/>
      </dsp:nvSpPr>
      <dsp:spPr>
        <a:xfrm>
          <a:off x="2444197" y="195934"/>
          <a:ext cx="2142105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HOW SEVERE</a:t>
          </a:r>
        </a:p>
      </dsp:txBody>
      <dsp:txXfrm>
        <a:off x="2444197" y="195934"/>
        <a:ext cx="2142105" cy="316800"/>
      </dsp:txXfrm>
    </dsp:sp>
    <dsp:sp modelId="{858AAB59-E85A-6C4F-A2B9-ED97A7EA3205}">
      <dsp:nvSpPr>
        <dsp:cNvPr id="0" name=""/>
        <dsp:cNvSpPr/>
      </dsp:nvSpPr>
      <dsp:spPr>
        <a:xfrm>
          <a:off x="2444197" y="512734"/>
          <a:ext cx="2142105" cy="1832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Cost of road crashes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Fatalities inside or outside of vehicle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First harmful/injury- producing event vs most harmful event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Time taken from accident to notification to hospital vs fatalities</a:t>
          </a:r>
        </a:p>
      </dsp:txBody>
      <dsp:txXfrm>
        <a:off x="2444197" y="512734"/>
        <a:ext cx="2142105" cy="1832930"/>
      </dsp:txXfrm>
    </dsp:sp>
    <dsp:sp modelId="{95DA5C47-6ADD-AA4C-B32A-2621C30C0DD4}">
      <dsp:nvSpPr>
        <dsp:cNvPr id="0" name=""/>
        <dsp:cNvSpPr/>
      </dsp:nvSpPr>
      <dsp:spPr>
        <a:xfrm>
          <a:off x="4886197" y="195934"/>
          <a:ext cx="2142105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WHAT SITUATIONS</a:t>
          </a:r>
        </a:p>
      </dsp:txBody>
      <dsp:txXfrm>
        <a:off x="4886197" y="195934"/>
        <a:ext cx="2142105" cy="316800"/>
      </dsp:txXfrm>
    </dsp:sp>
    <dsp:sp modelId="{3A663055-B35E-B14E-B59E-48AE078F8F83}">
      <dsp:nvSpPr>
        <dsp:cNvPr id="0" name=""/>
        <dsp:cNvSpPr/>
      </dsp:nvSpPr>
      <dsp:spPr>
        <a:xfrm>
          <a:off x="4886197" y="512734"/>
          <a:ext cx="2142105" cy="1832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Which geographical locations are more accident prone ?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Which type of vehicles are prone	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Comparison for accidents and fatalities across time and region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When do accidents happen typically - on a day, in a year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Manner of collision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Pre-crash state of vehicle and attempted maneuver - fatality</a:t>
          </a:r>
        </a:p>
      </dsp:txBody>
      <dsp:txXfrm>
        <a:off x="4886197" y="512734"/>
        <a:ext cx="2142105" cy="183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dcc3657f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dcc3657f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Average number of car accidents in the .U.S. every year is 6 million.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More than 90 people die in car accidents everyday.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 million people in the U.S. are injured every year in car accidents.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Around 2 million drivers in car accidents experience permanent injuries every year.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26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Average number of car accidents in the .U.S. every year is 6 million.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More than 90 people die in car accidents everyday.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 million people in the U.S. are injured every year in car accidents.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Around 2 million drivers in car accidents experience permanent injuries every year.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dcc3657ff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dcc3657ff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would like to do exploratory data analysis and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dcc3657ff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dcc3657ff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Explain attributes and records of the data sources.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data source is US National Highway Traffic Safety Administration.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contains data about every fatal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motor vehicle crashes and fatalities across all states of US based on FARS Fatality Analysis Reporting System (FARS).</a:t>
            </a:r>
            <a:endParaRPr 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dcc3657f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dcc3657f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mainly looking at three datasets – Accident, Vehicle and Person. Accident has features – Location data – </a:t>
            </a:r>
            <a:r>
              <a:rPr lang="en-US" dirty="0" err="1"/>
              <a:t>lat</a:t>
            </a:r>
            <a:r>
              <a:rPr lang="en-US" dirty="0"/>
              <a:t>, long, city, county, state, ; Time ; Type of </a:t>
            </a:r>
            <a:r>
              <a:rPr lang="en-US" dirty="0" err="1"/>
              <a:t>route;weather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Vehicle – location, car model, kind of impact, fatalities 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 – along with age and sex, seating position , drugs or alcohol influence; type of impact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planning to join these datasets for a particular location and explore the patterns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Discuss the data structuring process (Issues related to your data sets and how are you planning to resolve them)</a:t>
            </a:r>
          </a:p>
          <a:p>
            <a:r>
              <a:rPr lang="en-US" dirty="0"/>
              <a:t>Starting from 2014, Pedestrian and Bicyclist files are included in the file release.</a:t>
            </a:r>
          </a:p>
          <a:p>
            <a:r>
              <a:rPr lang="en-US" dirty="0"/>
              <a:t>Starting from 2018, DRUG related information is stored in </a:t>
            </a:r>
            <a:r>
              <a:rPr lang="en-US" dirty="0" err="1"/>
              <a:t>DRUG.xxx</a:t>
            </a:r>
            <a:r>
              <a:rPr lang="en-US" dirty="0"/>
              <a:t> file instead of in </a:t>
            </a:r>
            <a:r>
              <a:rPr lang="en-US" dirty="0" err="1"/>
              <a:t>PERSON.xxx</a:t>
            </a:r>
            <a:r>
              <a:rPr lang="en-US" dirty="0"/>
              <a:t> file.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5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dcc3657ff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dcc3657ff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dcc3657ff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dcc3657ff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would like to compare the causes of accidents over the last decade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 for instance the biggest change is in nonoccupant fatalities as a proportion of overall traffic fatalities, increasing from 14 percent to 20 percent from 2009 to 2018.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   During this same decade, the percentage of passenger car occupant fatalities decreased from 39 percent of the fatalities to 35 percent.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Explore the relationship between age and urban/rural areas with fatalities.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00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661782"/>
            <a:ext cx="7475220" cy="21945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2902226"/>
            <a:ext cx="6575895" cy="1041124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FFFFFF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280035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442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952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71500"/>
            <a:ext cx="1743075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571500"/>
            <a:ext cx="55721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5384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>
            <a:spLocks noGrp="1"/>
          </p:cNvSpPr>
          <p:nvPr>
            <p:ph type="ctrTitle"/>
          </p:nvPr>
        </p:nvSpPr>
        <p:spPr>
          <a:xfrm>
            <a:off x="311700" y="3549100"/>
            <a:ext cx="8097600" cy="66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164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1487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body" idx="1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  <a:defRPr sz="1400">
                <a:solidFill>
                  <a:srgbClr val="21212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  <a:defRPr sz="1400">
                <a:solidFill>
                  <a:srgbClr val="21212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133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158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436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880181"/>
            <a:ext cx="7475220" cy="219456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54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3115890"/>
            <a:ext cx="6576822" cy="1022855"/>
          </a:xfrm>
        </p:spPr>
        <p:txBody>
          <a:bodyPr anchor="t">
            <a:normAutofit/>
          </a:bodyPr>
          <a:lstStyle>
            <a:lvl1pPr marL="0" indent="0" algn="ctr">
              <a:buNone/>
              <a:defRPr sz="165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3015306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95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1543049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1543050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44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1501133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04111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499274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03949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032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890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024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19" y="822960"/>
            <a:ext cx="3909060" cy="34975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2631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70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59936" y="802385"/>
            <a:ext cx="4574286" cy="360045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160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651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1543050"/>
            <a:ext cx="7404653" cy="30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670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50"/>
        </a:spcBef>
        <a:buClr>
          <a:schemeClr val="accent1"/>
        </a:buClr>
        <a:buSzPct val="80000"/>
        <a:buFont typeface="Corbel" pitchFamily="34" charset="0"/>
        <a:buChar char="•"/>
        <a:defRPr sz="16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tp://ftp.nhtsa.dot.gov/FA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ctrTitle"/>
          </p:nvPr>
        </p:nvSpPr>
        <p:spPr>
          <a:xfrm>
            <a:off x="832485" y="3154680"/>
            <a:ext cx="7475220" cy="9944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lnSpc>
                <a:spcPct val="85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600" b="1" cap="all" dirty="0">
                <a:solidFill>
                  <a:schemeClr val="accent1"/>
                </a:solidFill>
              </a:rPr>
              <a:t>Vehicle Crash Analysis </a:t>
            </a:r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1"/>
          </p:nvPr>
        </p:nvSpPr>
        <p:spPr>
          <a:xfrm>
            <a:off x="1282147" y="4197096"/>
            <a:ext cx="6575895" cy="41833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25000" lnSpcReduction="20000"/>
          </a:bodyPr>
          <a:lstStyle/>
          <a:p>
            <a:pPr marL="0" lvl="0" indent="0" algn="ctr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80000"/>
            </a:pPr>
            <a:r>
              <a:rPr lang="en-US" sz="400">
                <a:solidFill>
                  <a:schemeClr val="accent1"/>
                </a:solidFill>
              </a:rPr>
              <a:t>Kishore Tumarada</a:t>
            </a:r>
          </a:p>
          <a:p>
            <a:pPr marL="0" lvl="0" indent="0" algn="ctr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80000"/>
            </a:pPr>
            <a:r>
              <a:rPr lang="en-US" sz="400">
                <a:solidFill>
                  <a:schemeClr val="accent1"/>
                </a:solidFill>
              </a:rPr>
              <a:t>Thanh Hung Duong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FEC31D-375D-45E6-83BE-E16F5AF61B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997147" y="4667871"/>
            <a:ext cx="1279663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schemeClr val="accent1"/>
                </a:solidFill>
              </a:rPr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-US" sz="700">
              <a:solidFill>
                <a:schemeClr val="accent1"/>
              </a:solidFill>
            </a:endParaRPr>
          </a:p>
        </p:txBody>
      </p:sp>
      <p:pic>
        <p:nvPicPr>
          <p:cNvPr id="288" name="Google Shape;288;p15"/>
          <p:cNvPicPr preferRelativeResize="0"/>
          <p:nvPr/>
        </p:nvPicPr>
        <p:blipFill rotWithShape="1">
          <a:blip r:embed="rId3"/>
          <a:srcRect t="27333" b="27337"/>
          <a:stretch/>
        </p:blipFill>
        <p:spPr>
          <a:xfrm>
            <a:off x="1059845" y="555879"/>
            <a:ext cx="7024310" cy="245973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A02D79-D01E-004E-91DA-B9EAB125796E}"/>
              </a:ext>
            </a:extLst>
          </p:cNvPr>
          <p:cNvSpPr txBox="1"/>
          <p:nvPr/>
        </p:nvSpPr>
        <p:spPr>
          <a:xfrm>
            <a:off x="1488558" y="4380614"/>
            <a:ext cx="654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9 – Kishore </a:t>
            </a:r>
            <a:r>
              <a:rPr lang="en-US" dirty="0" err="1"/>
              <a:t>Tumarada</a:t>
            </a:r>
            <a:r>
              <a:rPr lang="en-US" dirty="0"/>
              <a:t> and Thanh Hung Duong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analytics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26CC2-1A30-4CCA-BC9D-34EE0833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B465D-5F23-A349-9793-DED8DA469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0110" y="1417320"/>
            <a:ext cx="3808904" cy="3028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437AE-A824-2F45-A31F-694CF32F9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907" y="1051236"/>
            <a:ext cx="3860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4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Tentative outline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2AE06-9345-433B-A44F-A6809D29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9C5EFD-31D9-47AC-ABAE-A4C7DB9B7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035" y="1543050"/>
            <a:ext cx="7075085" cy="302895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title"/>
          </p:nvPr>
        </p:nvSpPr>
        <p:spPr>
          <a:xfrm>
            <a:off x="832485" y="3154680"/>
            <a:ext cx="7475220" cy="9944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3500" b="1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B1A03-FFDC-4801-9052-C7FEC3A3D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2147" y="4197096"/>
            <a:ext cx="6575895" cy="41833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400"/>
              </a:spcBef>
            </a:pPr>
            <a:endParaRPr lang="en-US" sz="1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91C42-64A7-48C0-9508-AE3DA983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114" name="Graphic 113" descr="Smiling Face with No Fill">
            <a:extLst>
              <a:ext uri="{FF2B5EF4-FFF2-40B4-BE49-F238E27FC236}">
                <a16:creationId xmlns:a16="http://schemas.microsoft.com/office/drawing/2014/main" id="{B62C35D7-9299-4AB2-A8B3-1A26C8668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2133" y="555879"/>
            <a:ext cx="2459733" cy="24597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F6159-CF6D-4A9A-A59C-ED4BAA323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4" name="Google Shape;315;p17" descr="A close up of a sign&#10;&#10;Description automatically generated">
            <a:extLst>
              <a:ext uri="{FF2B5EF4-FFF2-40B4-BE49-F238E27FC236}">
                <a16:creationId xmlns:a16="http://schemas.microsoft.com/office/drawing/2014/main" id="{47CBA399-12FB-534A-AF48-36293CA30F7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4254" y="102394"/>
            <a:ext cx="5530084" cy="1962301"/>
          </a:xfrm>
          <a:prstGeom prst="rect">
            <a:avLst/>
          </a:prstGeom>
          <a:noFill/>
        </p:spPr>
      </p:pic>
      <p:pic>
        <p:nvPicPr>
          <p:cNvPr id="15" name="Google Shape;314;p17" descr="A person riding on the back of a truck&#10;&#10;Description automatically generated">
            <a:extLst>
              <a:ext uri="{FF2B5EF4-FFF2-40B4-BE49-F238E27FC236}">
                <a16:creationId xmlns:a16="http://schemas.microsoft.com/office/drawing/2014/main" id="{CCB3A811-95BB-4D48-A419-D502C724CBD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4254" y="2126417"/>
            <a:ext cx="2797082" cy="2815298"/>
          </a:xfrm>
          <a:prstGeom prst="rect">
            <a:avLst/>
          </a:prstGeom>
          <a:noFill/>
        </p:spPr>
      </p:pic>
      <p:pic>
        <p:nvPicPr>
          <p:cNvPr id="16" name="Google Shape;313;p17" descr="A car driving down a busy highway&#10;&#10;Description automatically generated">
            <a:extLst>
              <a:ext uri="{FF2B5EF4-FFF2-40B4-BE49-F238E27FC236}">
                <a16:creationId xmlns:a16="http://schemas.microsoft.com/office/drawing/2014/main" id="{223D0A13-D968-9C47-B37A-4A5D5D28FC1C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941336" y="2126417"/>
            <a:ext cx="2733003" cy="2815298"/>
          </a:xfrm>
          <a:prstGeom prst="rect">
            <a:avLst/>
          </a:prstGeom>
          <a:noFill/>
        </p:spPr>
      </p:pic>
      <p:pic>
        <p:nvPicPr>
          <p:cNvPr id="17" name="Google Shape;316;p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34D84-8356-A74F-8DD5-7E9BB9B2EED1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674340" y="102394"/>
            <a:ext cx="3325406" cy="4839321"/>
          </a:xfrm>
          <a:prstGeom prst="rect">
            <a:avLst/>
          </a:prstGeom>
          <a:noFill/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53D61FA7-FA5E-324E-B058-B713C62D3F3E}"/>
              </a:ext>
            </a:extLst>
          </p:cNvPr>
          <p:cNvSpPr txBox="1">
            <a:spLocks/>
          </p:cNvSpPr>
          <p:nvPr/>
        </p:nvSpPr>
        <p:spPr>
          <a:xfrm>
            <a:off x="6997148" y="4667871"/>
            <a:ext cx="1279663" cy="273844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lvl="0" algn="r" defTabSz="457200" rtl="0" eaLnBrk="1" latinLnBrk="0" hangingPunct="1">
              <a:buNone/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F6159-CF6D-4A9A-A59C-ED4BAA323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66" y="1527175"/>
            <a:ext cx="4462200" cy="297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6"/>
          <p:cNvGrpSpPr/>
          <p:nvPr/>
        </p:nvGrpSpPr>
        <p:grpSpPr>
          <a:xfrm>
            <a:off x="5271545" y="1205583"/>
            <a:ext cx="2619975" cy="1607683"/>
            <a:chOff x="5225400" y="2210725"/>
            <a:chExt cx="2619975" cy="1607683"/>
          </a:xfrm>
        </p:grpSpPr>
        <p:sp>
          <p:nvSpPr>
            <p:cNvPr id="300" name="Google Shape;300;p16"/>
            <p:cNvSpPr/>
            <p:nvPr/>
          </p:nvSpPr>
          <p:spPr>
            <a:xfrm>
              <a:off x="5225400" y="2806225"/>
              <a:ext cx="1056900" cy="595500"/>
            </a:xfrm>
            <a:prstGeom prst="roundRect">
              <a:avLst>
                <a:gd name="adj" fmla="val 41247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Vehicle Crash</a:t>
              </a:r>
              <a:endParaRPr dirty="0"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6754875" y="2210725"/>
              <a:ext cx="1090500" cy="535800"/>
            </a:xfrm>
            <a:prstGeom prst="roundRect">
              <a:avLst>
                <a:gd name="adj" fmla="val 4124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People</a:t>
              </a:r>
              <a:endParaRPr sz="1200"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6754875" y="3282608"/>
              <a:ext cx="1090500" cy="535800"/>
            </a:xfrm>
            <a:prstGeom prst="roundRect">
              <a:avLst>
                <a:gd name="adj" fmla="val 4124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Economics</a:t>
              </a:r>
              <a:endParaRPr sz="1200"/>
            </a:p>
          </p:txBody>
        </p:sp>
        <p:cxnSp>
          <p:nvCxnSpPr>
            <p:cNvPr id="303" name="Google Shape;303;p16"/>
            <p:cNvCxnSpPr>
              <a:stCxn id="300" idx="3"/>
              <a:endCxn id="301" idx="1"/>
            </p:cNvCxnSpPr>
            <p:nvPr/>
          </p:nvCxnSpPr>
          <p:spPr>
            <a:xfrm rot="10800000" flipH="1">
              <a:off x="6282300" y="2478775"/>
              <a:ext cx="472500" cy="625200"/>
            </a:xfrm>
            <a:prstGeom prst="curvedConnector3">
              <a:avLst>
                <a:gd name="adj1" fmla="val 500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16"/>
            <p:cNvCxnSpPr>
              <a:stCxn id="300" idx="3"/>
              <a:endCxn id="302" idx="1"/>
            </p:cNvCxnSpPr>
            <p:nvPr/>
          </p:nvCxnSpPr>
          <p:spPr>
            <a:xfrm>
              <a:off x="6282300" y="3103975"/>
              <a:ext cx="472500" cy="446400"/>
            </a:xfrm>
            <a:prstGeom prst="curvedConnector3">
              <a:avLst>
                <a:gd name="adj1" fmla="val 500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16"/>
            <p:cNvCxnSpPr>
              <a:stCxn id="301" idx="2"/>
              <a:endCxn id="302" idx="0"/>
            </p:cNvCxnSpPr>
            <p:nvPr/>
          </p:nvCxnSpPr>
          <p:spPr>
            <a:xfrm>
              <a:off x="7300125" y="2746525"/>
              <a:ext cx="0" cy="53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354738-673A-4CE8-8B9A-19AA83A9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23" name="Google Shape;323;p18"/>
          <p:cNvSpPr/>
          <p:nvPr/>
        </p:nvSpPr>
        <p:spPr>
          <a:xfrm>
            <a:off x="3331550" y="0"/>
            <a:ext cx="5633700" cy="5143500"/>
          </a:xfrm>
          <a:prstGeom prst="parallelogram">
            <a:avLst>
              <a:gd name="adj" fmla="val 24220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18"/>
          <p:cNvPicPr preferRelativeResize="0"/>
          <p:nvPr/>
        </p:nvPicPr>
        <p:blipFill rotWithShape="1">
          <a:blip r:embed="rId3">
            <a:alphaModFix/>
          </a:blip>
          <a:srcRect l="13841" r="13841"/>
          <a:stretch/>
        </p:blipFill>
        <p:spPr>
          <a:xfrm>
            <a:off x="3562350" y="0"/>
            <a:ext cx="5581800" cy="5143500"/>
          </a:xfrm>
          <a:prstGeom prst="parallelogram">
            <a:avLst>
              <a:gd name="adj" fmla="val 23683"/>
            </a:avLst>
          </a:prstGeom>
          <a:noFill/>
          <a:ln>
            <a:noFill/>
          </a:ln>
        </p:spPr>
      </p:pic>
      <p:sp>
        <p:nvSpPr>
          <p:cNvPr id="321" name="Google Shape;321;p18"/>
          <p:cNvSpPr txBox="1">
            <a:spLocks noGrp="1"/>
          </p:cNvSpPr>
          <p:nvPr>
            <p:ph idx="1"/>
          </p:nvPr>
        </p:nvSpPr>
        <p:spPr>
          <a:xfrm>
            <a:off x="421823" y="1543050"/>
            <a:ext cx="3782617" cy="3028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0200">
              <a:spcBef>
                <a:spcPts val="1600"/>
              </a:spcBef>
              <a:buSzPts val="1600"/>
              <a:buChar char="-"/>
            </a:pPr>
            <a:r>
              <a:rPr lang="en" sz="1800">
                <a:solidFill>
                  <a:schemeClr val="tx1"/>
                </a:solidFill>
              </a:rPr>
              <a:t>Overview on vehicle crashes in recent years</a:t>
            </a:r>
          </a:p>
          <a:p>
            <a:pPr marL="457200" indent="-330200">
              <a:spcBef>
                <a:spcPts val="1600"/>
              </a:spcBef>
              <a:buSzPts val="1600"/>
              <a:buChar char="-"/>
            </a:pPr>
            <a:r>
              <a:rPr lang="en" sz="1800">
                <a:solidFill>
                  <a:schemeClr val="tx1"/>
                </a:solidFill>
              </a:rPr>
              <a:t>State officials can use it to develop traffic strategies</a:t>
            </a:r>
          </a:p>
          <a:p>
            <a:pPr marL="127000" indent="0">
              <a:spcBef>
                <a:spcPts val="1600"/>
              </a:spcBef>
              <a:buSzPts val="1600"/>
              <a:buNone/>
            </a:pPr>
            <a:r>
              <a:rPr lang="en" sz="1800">
                <a:solidFill>
                  <a:schemeClr val="tx1"/>
                </a:solidFill>
              </a:rPr>
              <a:t>Main interests:</a:t>
            </a:r>
          </a:p>
          <a:p>
            <a:pPr marL="457200" lvl="0" indent="-33020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800">
                <a:solidFill>
                  <a:schemeClr val="tx1"/>
                </a:solidFill>
              </a:rPr>
              <a:t>Why vehicle accidents happen?</a:t>
            </a:r>
            <a:endParaRPr sz="180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800">
                <a:solidFill>
                  <a:schemeClr val="tx1"/>
                </a:solidFill>
              </a:rPr>
              <a:t>How severe accidents are?</a:t>
            </a:r>
            <a:endParaRPr sz="1800">
              <a:solidFill>
                <a:schemeClr val="tx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800">
                <a:solidFill>
                  <a:schemeClr val="tx1"/>
                </a:solidFill>
              </a:rPr>
              <a:t>In what situations, crashes normally occur?</a:t>
            </a:r>
            <a:endParaRPr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925C-254B-CB48-9C5B-4E94337D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questions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787E2E3-6548-B742-9C36-F2CD4BD56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4682963"/>
              </p:ext>
            </p:extLst>
          </p:nvPr>
        </p:nvGraphicFramePr>
        <p:xfrm>
          <a:off x="1303800" y="1597875"/>
          <a:ext cx="7030500" cy="254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AC6E7-E944-6540-8DB3-8CE0B5965D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108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Data sources</a:t>
            </a:r>
          </a:p>
        </p:txBody>
      </p:sp>
      <p:sp>
        <p:nvSpPr>
          <p:cNvPr id="338" name="Google Shape;338;p20"/>
          <p:cNvSpPr txBox="1">
            <a:spLocks noGrp="1"/>
          </p:cNvSpPr>
          <p:nvPr>
            <p:ph idx="1"/>
          </p:nvPr>
        </p:nvSpPr>
        <p:spPr>
          <a:xfrm>
            <a:off x="857251" y="1543050"/>
            <a:ext cx="2528887" cy="302895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85750" defTabSz="914400">
              <a:spcBef>
                <a:spcPts val="0"/>
              </a:spcBef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National Highway Traffic Safety Administration</a:t>
            </a:r>
          </a:p>
          <a:p>
            <a:pPr marL="491490" lvl="2" indent="-285750" defTabSz="91440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hlinkClick r:id="rId3"/>
              </a:rPr>
              <a:t>ftp://ftp.nhtsa.dot.gov/FARS/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B6B29-B016-477F-8774-ABB79DF7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86138" y="1336316"/>
            <a:ext cx="2591379" cy="2954358"/>
          </a:xfrm>
          <a:prstGeom prst="rect">
            <a:avLst/>
          </a:prstGeom>
          <a:noFill/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3E8B72-5A72-46AA-82DA-B2AD37872FF1}"/>
              </a:ext>
            </a:extLst>
          </p:cNvPr>
          <p:cNvCxnSpPr>
            <a:cxnSpLocks/>
          </p:cNvCxnSpPr>
          <p:nvPr/>
        </p:nvCxnSpPr>
        <p:spPr>
          <a:xfrm flipV="1">
            <a:off x="3751042" y="2539630"/>
            <a:ext cx="2242463" cy="25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0A4B3A-C35F-D04C-A227-7201AA089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191" y="652007"/>
            <a:ext cx="2942802" cy="3713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A2DEDC-8C1C-458B-9B9F-55EC0E6A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B1E4B6-54B7-4C24-B3F3-1D8DC362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48" name="Google Shape;3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900" y="1732228"/>
            <a:ext cx="6487152" cy="283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8399-2058-1744-AD82-A738069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02B8B-3B76-754A-95D5-BAF0AC863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Issues with data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Check for missing values across the datasets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related to city name, counties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 are coded in numbers – we have to join tables to replace them with names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Inconsistency in data – number of features and categories of some discrete features have been added in recent years especially after 2014 -</a:t>
            </a:r>
          </a:p>
          <a:p>
            <a:r>
              <a:rPr lang="en-US" dirty="0">
                <a:solidFill>
                  <a:schemeClr val="tx1"/>
                </a:solidFill>
              </a:rPr>
              <a:t>Evaluation of data to select important features such as location of accident, weather, causes of accidents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Merging data from different tables – Accident, person, damage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71AD8-6E56-3544-9E3B-E1D77125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548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857250" y="802751"/>
            <a:ext cx="3899945" cy="108245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23FE8-DF91-0B49-AE58-DDC21F880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1" y="1909822"/>
            <a:ext cx="3813134" cy="266217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Which geographical locations are more accident prone in last decade? </a:t>
            </a:r>
          </a:p>
          <a:p>
            <a:r>
              <a:rPr lang="en-US" sz="1400" dirty="0">
                <a:solidFill>
                  <a:schemeClr val="tx1"/>
                </a:solidFill>
              </a:rPr>
              <a:t>Manufacturing year of car and accidents</a:t>
            </a:r>
          </a:p>
          <a:p>
            <a:pPr fontAlgn="ctr"/>
            <a:r>
              <a:rPr lang="en-US" sz="1400" dirty="0">
                <a:solidFill>
                  <a:schemeClr val="tx1"/>
                </a:solidFill>
              </a:rPr>
              <a:t>Comparison of accidents and fatalities</a:t>
            </a:r>
          </a:p>
          <a:p>
            <a:pPr lvl="1" fontAlgn="ctr"/>
            <a:r>
              <a:rPr lang="en-US" sz="1400" dirty="0">
                <a:solidFill>
                  <a:schemeClr val="tx1"/>
                </a:solidFill>
              </a:rPr>
              <a:t>Temporal analysis</a:t>
            </a:r>
          </a:p>
          <a:p>
            <a:pPr lvl="1" fontAlgn="ctr"/>
            <a:r>
              <a:rPr lang="en-US" sz="1400" dirty="0">
                <a:solidFill>
                  <a:schemeClr val="tx1"/>
                </a:solidFill>
              </a:rPr>
              <a:t>Region based analysis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lvl="1"/>
            <a:endParaRPr lang="en-US" sz="125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EC85-ACF9-124C-A778-ACB0A7EFF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" r="1205" b="3"/>
          <a:stretch/>
        </p:blipFill>
        <p:spPr>
          <a:xfrm>
            <a:off x="4977557" y="928865"/>
            <a:ext cx="3555840" cy="33697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26CC2-1A30-4CCA-BC9D-34EE0833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7147" y="4667871"/>
            <a:ext cx="1279663" cy="273843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717</Words>
  <Application>Microsoft Macintosh PowerPoint</Application>
  <PresentationFormat>On-screen Show (16:9)</PresentationFormat>
  <Paragraphs>92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Corbel</vt:lpstr>
      <vt:lpstr>Wingdings</vt:lpstr>
      <vt:lpstr>Arial</vt:lpstr>
      <vt:lpstr>Basis</vt:lpstr>
      <vt:lpstr>Vehicle Crash Analysis </vt:lpstr>
      <vt:lpstr>PowerPoint Presentation</vt:lpstr>
      <vt:lpstr>Motivation</vt:lpstr>
      <vt:lpstr>Goals</vt:lpstr>
      <vt:lpstr>Analytical questions</vt:lpstr>
      <vt:lpstr>Data sources</vt:lpstr>
      <vt:lpstr>Data preparation</vt:lpstr>
      <vt:lpstr>Data Preparation</vt:lpstr>
      <vt:lpstr>Visual analytics</vt:lpstr>
      <vt:lpstr>Visual analytics</vt:lpstr>
      <vt:lpstr>Tentative outline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Crash Analysis </dc:title>
  <dc:creator>kishore t</dc:creator>
  <cp:lastModifiedBy>kishore t</cp:lastModifiedBy>
  <cp:revision>2</cp:revision>
  <dcterms:created xsi:type="dcterms:W3CDTF">2020-02-29T19:48:19Z</dcterms:created>
  <dcterms:modified xsi:type="dcterms:W3CDTF">2020-02-29T23:06:24Z</dcterms:modified>
</cp:coreProperties>
</file>